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0dc019a77b854359" /><Relationship Type="http://schemas.openxmlformats.org/officeDocument/2006/relationships/extended-properties" Target="/docProps/app.xml" Id="Rab7d321564444d3f" /><Relationship Type="http://schemas.openxmlformats.org/officeDocument/2006/relationships/officeDocument" Target="/ppt/presentation.xml" Id="Rf6350287e20443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493c5d161d4d7c"/>
  </p:sldMasterIdLst>
  <p:notesMasterIdLst>
    <p:notesMasterId xmlns:r="http://schemas.openxmlformats.org/officeDocument/2006/relationships" r:id="Re4bb18c0146943cb"/>
  </p:notesMasterIdLst>
  <p:sldIdLst>
    <p:sldId xmlns:r="http://schemas.openxmlformats.org/officeDocument/2006/relationships" id="256" r:id="R385043b2ac7447a4"/>
    <p:sldId xmlns:r="http://schemas.openxmlformats.org/officeDocument/2006/relationships" id="257" r:id="R278740ce9c2b497e"/>
    <p:sldId xmlns:r="http://schemas.openxmlformats.org/officeDocument/2006/relationships" id="258" r:id="Rcfb2a0602cd44257"/>
    <p:sldId xmlns:r="http://schemas.openxmlformats.org/officeDocument/2006/relationships" id="259" r:id="R95bd9b25e5404ab4"/>
    <p:sldId xmlns:r="http://schemas.openxmlformats.org/officeDocument/2006/relationships" id="260" r:id="R7d1550d937c742ad"/>
    <p:sldId xmlns:r="http://schemas.openxmlformats.org/officeDocument/2006/relationships" id="261" r:id="Rd5c50ed76d954997"/>
    <p:sldId xmlns:r="http://schemas.openxmlformats.org/officeDocument/2006/relationships" id="262" r:id="R3c25b0e780a34f38"/>
    <p:sldId xmlns:r="http://schemas.openxmlformats.org/officeDocument/2006/relationships" id="263" r:id="R2f23c1eda0da4411"/>
    <p:sldId xmlns:r="http://schemas.openxmlformats.org/officeDocument/2006/relationships" id="264" r:id="R454eb64be5484e59"/>
    <p:sldId xmlns:r="http://schemas.openxmlformats.org/officeDocument/2006/relationships" id="265" r:id="R018bf29dbce44ace"/>
    <p:sldId xmlns:r="http://schemas.openxmlformats.org/officeDocument/2006/relationships" id="266" r:id="R91a085ab36f244d2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2c6a7f6e895340fb" /><Relationship Type="http://schemas.openxmlformats.org/officeDocument/2006/relationships/slideMaster" Target="/ppt/slideMasters/slideMaster1.xml" Id="R0c493c5d161d4d7c" /><Relationship Type="http://schemas.openxmlformats.org/officeDocument/2006/relationships/notesMaster" Target="/ppt/notesMasters/notesMaster1.xml" Id="Re4bb18c0146943cb" /><Relationship Type="http://schemas.openxmlformats.org/officeDocument/2006/relationships/presProps" Target="/ppt/presProps.xml" Id="Re007d79432a642a0" /><Relationship Type="http://schemas.openxmlformats.org/officeDocument/2006/relationships/tableStyles" Target="/ppt/tableStyles.xml" Id="R23a9ebd63815493b" /><Relationship Type="http://schemas.openxmlformats.org/officeDocument/2006/relationships/slide" Target="/ppt/slides/slide1.xml" Id="R385043b2ac7447a4" /><Relationship Type="http://schemas.openxmlformats.org/officeDocument/2006/relationships/slide" Target="/ppt/slides/slide2.xml" Id="R278740ce9c2b497e" /><Relationship Type="http://schemas.openxmlformats.org/officeDocument/2006/relationships/slide" Target="/ppt/slides/slide3.xml" Id="Rcfb2a0602cd44257" /><Relationship Type="http://schemas.openxmlformats.org/officeDocument/2006/relationships/slide" Target="/ppt/slides/slide4.xml" Id="R95bd9b25e5404ab4" /><Relationship Type="http://schemas.openxmlformats.org/officeDocument/2006/relationships/slide" Target="/ppt/slides/slide5.xml" Id="R7d1550d937c742ad" /><Relationship Type="http://schemas.openxmlformats.org/officeDocument/2006/relationships/slide" Target="/ppt/slides/slide6.xml" Id="Rd5c50ed76d954997" /><Relationship Type="http://schemas.openxmlformats.org/officeDocument/2006/relationships/slide" Target="/ppt/slides/slide7.xml" Id="R3c25b0e780a34f38" /><Relationship Type="http://schemas.openxmlformats.org/officeDocument/2006/relationships/slide" Target="/ppt/slides/slide8.xml" Id="R2f23c1eda0da4411" /><Relationship Type="http://schemas.openxmlformats.org/officeDocument/2006/relationships/slide" Target="/ppt/slides/slide9.xml" Id="R454eb64be5484e59" /><Relationship Type="http://schemas.openxmlformats.org/officeDocument/2006/relationships/slide" Target="/ppt/slides/slide10.xml" Id="R018bf29dbce44ace" /><Relationship Type="http://schemas.openxmlformats.org/officeDocument/2006/relationships/slide" Target="/ppt/slides/slide11.xml" Id="R91a085ab36f244d2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bf21a65e45084f23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a022acaca2d548c5" /><Relationship Type="http://schemas.openxmlformats.org/officeDocument/2006/relationships/notesMaster" Target="/ppt/notesMasters/notesMaster1.xml" Id="R36c8e2461bb141dc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9b2dfa4d11484478" /><Relationship Type="http://schemas.openxmlformats.org/officeDocument/2006/relationships/notesMaster" Target="/ppt/notesMasters/notesMaster1.xml" Id="Ra6a804139eea4776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735140ceea9b49f9" /><Relationship Type="http://schemas.openxmlformats.org/officeDocument/2006/relationships/notesMaster" Target="/ppt/notesMasters/notesMaster1.xml" Id="Rcfd9c047d3a54f47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b8f59f8093ee4286" /><Relationship Type="http://schemas.openxmlformats.org/officeDocument/2006/relationships/notesMaster" Target="/ppt/notesMasters/notesMaster1.xml" Id="R718f5f5770a7491e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867b94ef7bd74961" /><Relationship Type="http://schemas.openxmlformats.org/officeDocument/2006/relationships/notesMaster" Target="/ppt/notesMasters/notesMaster1.xml" Id="Rd7a54d0dc5bc4d37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d4ca5c6a866e4d46" /><Relationship Type="http://schemas.openxmlformats.org/officeDocument/2006/relationships/notesMaster" Target="/ppt/notesMasters/notesMaster1.xml" Id="R22346c1da8934d00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086e162610a149d8" /><Relationship Type="http://schemas.openxmlformats.org/officeDocument/2006/relationships/notesMaster" Target="/ppt/notesMasters/notesMaster1.xml" Id="Rdbf4237c4fe34045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1d589ec24a3448c1" /><Relationship Type="http://schemas.openxmlformats.org/officeDocument/2006/relationships/notesMaster" Target="/ppt/notesMasters/notesMaster1.xml" Id="Rc2aee96f93f94e80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9e0f9c90025c4d96" /><Relationship Type="http://schemas.openxmlformats.org/officeDocument/2006/relationships/notesMaster" Target="/ppt/notesMasters/notesMaster1.xml" Id="R715b3bdb9c504a8a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3b54ff29f66f47cc" /><Relationship Type="http://schemas.openxmlformats.org/officeDocument/2006/relationships/notesMaster" Target="/ppt/notesMasters/notesMaster1.xml" Id="R8e856da6170142b5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992b823c2cdb4fa5" /><Relationship Type="http://schemas.openxmlformats.org/officeDocument/2006/relationships/notesMaster" Target="/ppt/notesMasters/notesMaster1.xml" Id="R68dc16e79e9a4982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c9989ec6004af8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e7de74a0b4ad4444" /><Relationship Type="http://schemas.openxmlformats.org/officeDocument/2006/relationships/slideLayout" Target="/ppt/slideLayouts/slideLayout1.xml" Id="Rf6f1b4b34cde4132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f1b4b34cde4132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d158e3b354c92" /><Relationship Type="http://schemas.openxmlformats.org/officeDocument/2006/relationships/notesSlide" Target="/ppt/notesSlides/notesSlide1.xml" Id="Rd69b3f8c21844f7e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fdafb6ad8484e" /><Relationship Type="http://schemas.openxmlformats.org/officeDocument/2006/relationships/notesSlide" Target="/ppt/notesSlides/notesSlide10.xml" Id="R10ca9d263bc843f7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9b697dfd54ef6" /><Relationship Type="http://schemas.openxmlformats.org/officeDocument/2006/relationships/notesSlide" Target="/ppt/notesSlides/notesSlide11.xml" Id="R64e378e63c8d44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a258d92674583" /><Relationship Type="http://schemas.openxmlformats.org/officeDocument/2006/relationships/image" Target="/ppt/media/image.png" Id="R6ff0ec4c5d9c4d1a" /><Relationship Type="http://schemas.openxmlformats.org/officeDocument/2006/relationships/notesSlide" Target="/ppt/notesSlides/notesSlide2.xml" Id="Rde19072ac75b44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704f512e84e54" /><Relationship Type="http://schemas.openxmlformats.org/officeDocument/2006/relationships/image" Target="/ppt/media/image2.png" Id="Rf3f53272cfc647e3" /><Relationship Type="http://schemas.openxmlformats.org/officeDocument/2006/relationships/notesSlide" Target="/ppt/notesSlides/notesSlide3.xml" Id="Rc47c89c1dfbf46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1301c87c34603" /><Relationship Type="http://schemas.openxmlformats.org/officeDocument/2006/relationships/image" Target="/ppt/media/image3.png" Id="R276db3b417a343ae" /><Relationship Type="http://schemas.openxmlformats.org/officeDocument/2006/relationships/notesSlide" Target="/ppt/notesSlides/notesSlide4.xml" Id="Ra3da3df6b01244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30f3dbfde456c" /><Relationship Type="http://schemas.openxmlformats.org/officeDocument/2006/relationships/image" Target="/ppt/media/image4.png" Id="Rc3e7f3e93f7d454a" /><Relationship Type="http://schemas.openxmlformats.org/officeDocument/2006/relationships/notesSlide" Target="/ppt/notesSlides/notesSlide5.xml" Id="R2cd152b64e8b43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f6171078f478c" /><Relationship Type="http://schemas.openxmlformats.org/officeDocument/2006/relationships/image" Target="/ppt/media/image5.png" Id="R9db0842e0c954f9c" /><Relationship Type="http://schemas.openxmlformats.org/officeDocument/2006/relationships/notesSlide" Target="/ppt/notesSlides/notesSlide6.xml" Id="R38361faccad248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42c1079f940d8" /><Relationship Type="http://schemas.openxmlformats.org/officeDocument/2006/relationships/image" Target="/ppt/media/image6.png" Id="Rc04d02c7ec94420c" /><Relationship Type="http://schemas.openxmlformats.org/officeDocument/2006/relationships/notesSlide" Target="/ppt/notesSlides/notesSlide7.xml" Id="Rf7991dee93bf4207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6829ce9b5f4526" /><Relationship Type="http://schemas.openxmlformats.org/officeDocument/2006/relationships/image" Target="/ppt/media/image7.png" Id="R2276642eceeb4c4c" /><Relationship Type="http://schemas.openxmlformats.org/officeDocument/2006/relationships/notesSlide" Target="/ppt/notesSlides/notesSlide8.xml" Id="R223d5f8272e241b4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402d8b8ce4f8e" /><Relationship Type="http://schemas.openxmlformats.org/officeDocument/2006/relationships/image" Target="/ppt/media/image8.png" Id="Rd6da68ff47f84207" /><Relationship Type="http://schemas.openxmlformats.org/officeDocument/2006/relationships/notesSlide" Target="/ppt/notesSlides/notesSlide9.xml" Id="Rf16ccb9d7fb549c9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3F6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69C90001-7656-4281-849A-1E07D623F7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111"/>
            </a:avLst>
          </a:prstGeom>
          <a:solidFill xmlns:a="http://schemas.openxmlformats.org/drawingml/2006/main">
            <a:srgbClr val="092541"/>
          </a:solidFill>
          <a:ln xmlns:a="http://schemas.openxmlformats.org/drawingml/2006/main" w="9525">
            <a:solidFill>
              <a:srgbClr val="D4DCE7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0667239-46EA-4114-A5F7-2D7753D3CD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4350"/>
            <a:ext cx="4953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FFFFFF"/>
                </a:solidFill>
              </a:defRPr>
            </a:pPr>
            <a:r>
              <a:rPr sz="2550" b="1">
                <a:solidFill>
                  <a:srgbClr val="FFFFFF"/>
                </a:solidFill>
              </a:rPr>
              <a:t>Expedicao Inteligente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D68D30C-D680-47E1-9321-44F781263E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90600"/>
            <a:ext cx="6096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C8D8E8"/>
                </a:solidFill>
              </a:defRPr>
            </a:pPr>
            <a:r>
              <a:rPr sz="1800" b="0">
                <a:solidFill>
                  <a:srgbClr val="C8D8E8"/>
                </a:solidFill>
              </a:rPr>
              <a:t>Produto digital para expedicao, paletes e recebimento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ED658A2-86F4-4B87-A9B7-28C5910601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133600"/>
            <a:ext cx="7429500" cy="1524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4350" b="1">
                <a:solidFill>
                  <a:srgbClr val="FFFFFF"/>
                </a:solidFill>
              </a:defRPr>
            </a:pPr>
            <a:r>
              <a:rPr sz="4350" b="1">
                <a:solidFill>
                  <a:srgbClr val="FFFFFF"/>
                </a:solidFill>
              </a:rPr>
              <a:t>Do pedido importado ao recebimento assinado.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69162F2-FE1B-4A2B-9371-4A14F5C756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81450"/>
            <a:ext cx="72390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DBEAFE"/>
                </a:solidFill>
              </a:defRPr>
            </a:pPr>
            <a:r>
              <a:rPr sz="1800" b="0">
                <a:solidFill>
                  <a:srgbClr val="DBEAFE"/>
                </a:solidFill>
              </a:rPr>
              <a:t>Um portal unico para importar OFs, revisar dados, separar itens, paletizar com foto, carregar com checklist, gerar QR e comprovar entrega.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CF143F1-28CE-4A89-A6A5-39FE671FA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1257300"/>
            <a:ext cx="2381250" cy="1028700"/>
          </a:xfrm>
          <a:prstGeom xmlns:a="http://schemas.openxmlformats.org/drawingml/2006/main" prst="roundRect">
            <a:avLst>
              <a:gd name="adj" fmla="val 7407"/>
            </a:avLst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D4DCE7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D23264D-BE19-41CB-BE3B-4E1F847D28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1409700"/>
            <a:ext cx="20383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23C69"/>
                </a:solidFill>
              </a:defRPr>
            </a:pPr>
            <a:r>
              <a:rPr sz="2250" b="1">
                <a:solidFill>
                  <a:srgbClr val="123C69"/>
                </a:solidFill>
              </a:rPr>
              <a:t>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54AC49D-4B4E-4349-940C-EBD1DAF42A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1866900"/>
            <a:ext cx="20383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B7F"/>
                </a:solidFill>
              </a:defRPr>
            </a:pPr>
            <a:r>
              <a:rPr sz="1200" b="1">
                <a:solidFill>
                  <a:srgbClr val="5E6B7F"/>
                </a:solidFill>
              </a:rPr>
              <a:t>base operacional unica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523A751-DDC3-4234-A2EB-EE9CED3676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2571750"/>
            <a:ext cx="2381250" cy="1028700"/>
          </a:xfrm>
          <a:prstGeom xmlns:a="http://schemas.openxmlformats.org/drawingml/2006/main" prst="roundRect">
            <a:avLst>
              <a:gd name="adj" fmla="val 7407"/>
            </a:avLst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D4DCE7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D844B0B-AA11-495D-A886-428D9CEF15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2724150"/>
            <a:ext cx="20383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23C69"/>
                </a:solidFill>
              </a:defRPr>
            </a:pPr>
            <a:r>
              <a:rPr sz="2250" b="1">
                <a:solidFill>
                  <a:srgbClr val="123C69"/>
                </a:solidFill>
              </a:rPr>
              <a:t>QR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15E5F3B-10A3-4587-BCFE-686ABFB424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3181350"/>
            <a:ext cx="20383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B7F"/>
                </a:solidFill>
              </a:defRPr>
            </a:pPr>
            <a:r>
              <a:rPr sz="1200" b="1">
                <a:solidFill>
                  <a:srgbClr val="5E6B7F"/>
                </a:solidFill>
              </a:rPr>
              <a:t>rastreio do palete e carga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9C2A132-3467-472C-A1B7-1C030DFF16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3886200"/>
            <a:ext cx="2381250" cy="1028700"/>
          </a:xfrm>
          <a:prstGeom xmlns:a="http://schemas.openxmlformats.org/drawingml/2006/main" prst="roundRect">
            <a:avLst>
              <a:gd name="adj" fmla="val 7407"/>
            </a:avLst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D4DCE7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4E0CF8D-41E6-4F60-A3B7-FEE26E273E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4038600"/>
            <a:ext cx="20383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23C69"/>
                </a:solidFill>
              </a:defRPr>
            </a:pPr>
            <a:r>
              <a:rPr sz="2250" b="1">
                <a:solidFill>
                  <a:srgbClr val="123C69"/>
                </a:solidFill>
              </a:rPr>
              <a:t>A4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F969A29-E771-4399-95D1-904A8A008B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4495800"/>
            <a:ext cx="20383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B7F"/>
                </a:solidFill>
              </a:defRPr>
            </a:pPr>
            <a:r>
              <a:rPr sz="1200" b="1">
                <a:solidFill>
                  <a:srgbClr val="5E6B7F"/>
                </a:solidFill>
              </a:rPr>
              <a:t>relatorios para acompanhar fisicamente</a:t>
            </a:r>
          </a:p>
        </p:txBody>
      </p:sp>
    </p:spTree>
    <p:extLst>
      <p:ext uri="{BB962C8B-B14F-4D97-AF65-F5344CB8AC3E}">
        <p14:creationId xmlns:p14="http://schemas.microsoft.com/office/powerpoint/2010/main" val="746756160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3F6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71AB8425-FDBD-4D8A-8AA3-290A5037A6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8100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087F3A"/>
                </a:solidFill>
              </a:defRPr>
            </a:pPr>
            <a:r>
              <a:rPr sz="1125" b="1">
                <a:solidFill>
                  <a:srgbClr val="087F3A"/>
                </a:solidFill>
              </a:rPr>
              <a:t>EXPEDICAO INTELIGENTE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65E6087-5510-4B36-BBD5-CB02EC7DDD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23900"/>
            <a:ext cx="10668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0B1F3A"/>
                </a:solidFill>
              </a:defRPr>
            </a:pPr>
            <a:r>
              <a:rPr sz="2700" b="1">
                <a:solidFill>
                  <a:srgbClr val="0B1F3A"/>
                </a:solidFill>
              </a:rPr>
              <a:t>A timeline transforma cada etapa em historico auditavel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379AA20-08C1-436B-BA3F-00651B4664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352550"/>
            <a:ext cx="11049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4DCE7"/>
          </a:solidFill>
          <a:ln xmlns:a="http://schemas.openxmlformats.org/drawingml/2006/main" w="0">
            <a:solidFill>
              <a:srgbClr val="D4DCE7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DC71D6F-BB19-46D0-925C-0B0D9B5AD5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33550"/>
            <a:ext cx="10858500" cy="3714750"/>
          </a:xfrm>
          <a:prstGeom xmlns:a="http://schemas.openxmlformats.org/drawingml/2006/main" prst="roundRect">
            <a:avLst>
              <a:gd name="adj" fmla="val 205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4DCE7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B2DC573-4E21-4BDB-8A9B-08A8D8A126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419350"/>
            <a:ext cx="571500" cy="571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87F3A"/>
          </a:solidFill>
          <a:ln xmlns:a="http://schemas.openxmlformats.org/drawingml/2006/main" w="0">
            <a:solidFill>
              <a:srgbClr val="087F3A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8C648C9-650F-48EF-8929-CA1952E0A1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552700"/>
            <a:ext cx="571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1358500-6A69-4BF3-8537-30DC95CEA3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333750"/>
            <a:ext cx="114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0B1F3A"/>
                </a:solidFill>
              </a:defRPr>
            </a:pPr>
            <a:r>
              <a:rPr sz="1650" b="1">
                <a:solidFill>
                  <a:srgbClr val="0B1F3A"/>
                </a:solidFill>
              </a:rPr>
              <a:t>Produzido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721647E-1C04-454F-B5A2-5541EA7D7A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" y="3676650"/>
            <a:ext cx="1619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5E6B7F"/>
                </a:solidFill>
              </a:defRPr>
            </a:pPr>
            <a:r>
              <a:rPr sz="1200" b="0">
                <a:solidFill>
                  <a:srgbClr val="5E6B7F"/>
                </a:solidFill>
              </a:rPr>
              <a:t>Pedido importado e revisado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A7C9BE3-B1D0-4D5C-B27A-606A0DA333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2914650"/>
            <a:ext cx="12573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7F3A"/>
          </a:solidFill>
          <a:ln xmlns:a="http://schemas.openxmlformats.org/drawingml/2006/main" w="0">
            <a:solidFill>
              <a:srgbClr val="087F3A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C8ED2C9-F4E6-43FB-A576-32C97418E6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2419350"/>
            <a:ext cx="571500" cy="571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87F3A"/>
          </a:solidFill>
          <a:ln xmlns:a="http://schemas.openxmlformats.org/drawingml/2006/main" w="0">
            <a:solidFill>
              <a:srgbClr val="087F3A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2F9B5E4-5BBD-4CBB-B55A-84D5721287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2552700"/>
            <a:ext cx="571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FE95DDF-A2A7-456D-986E-135F7A287F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47950" y="3333750"/>
            <a:ext cx="114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0B1F3A"/>
                </a:solidFill>
              </a:defRPr>
            </a:pPr>
            <a:r>
              <a:rPr sz="1650" b="1">
                <a:solidFill>
                  <a:srgbClr val="0B1F3A"/>
                </a:solidFill>
              </a:rPr>
              <a:t>Separado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87BCA58-9F1E-4477-8587-AAEF1051E2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8875" y="3676650"/>
            <a:ext cx="1619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5E6B7F"/>
                </a:solidFill>
              </a:defRPr>
            </a:pPr>
            <a:r>
              <a:rPr sz="1200" b="0">
                <a:solidFill>
                  <a:srgbClr val="5E6B7F"/>
                </a:solidFill>
              </a:rPr>
              <a:t>Itens alocados em lote/palete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91FCE5C-3E62-4BE3-974E-D1A52AD20B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2350" y="2914650"/>
            <a:ext cx="12573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7F3A"/>
          </a:solidFill>
          <a:ln xmlns:a="http://schemas.openxmlformats.org/drawingml/2006/main" w="0">
            <a:solidFill>
              <a:srgbClr val="087F3A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1105FEC-A5A9-4209-B6C4-C0C41A00C9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2419350"/>
            <a:ext cx="571500" cy="571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87F3A"/>
          </a:solidFill>
          <a:ln xmlns:a="http://schemas.openxmlformats.org/drawingml/2006/main" w="0">
            <a:solidFill>
              <a:srgbClr val="087F3A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6E25FC8-9DD4-4242-952B-31E225D2BF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2552700"/>
            <a:ext cx="571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5BF303D-EF6A-47A0-AF71-E94EE5BDC7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43450" y="3333750"/>
            <a:ext cx="114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0B1F3A"/>
                </a:solidFill>
              </a:defRPr>
            </a:pPr>
            <a:r>
              <a:rPr sz="1650" b="1">
                <a:solidFill>
                  <a:srgbClr val="0B1F3A"/>
                </a:solidFill>
              </a:rPr>
              <a:t>Paletizado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80B5308-763C-4897-AE3F-20FE7557F0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3676650"/>
            <a:ext cx="1619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5E6B7F"/>
                </a:solidFill>
              </a:defRPr>
            </a:pPr>
            <a:r>
              <a:rPr sz="1200" b="0">
                <a:solidFill>
                  <a:srgbClr val="5E6B7F"/>
                </a:solidFill>
              </a:rPr>
              <a:t>Palete fechado com foto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F202299-3223-487B-9090-B530147E9E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57850" y="2914650"/>
            <a:ext cx="12573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7F3A"/>
          </a:solidFill>
          <a:ln xmlns:a="http://schemas.openxmlformats.org/drawingml/2006/main" w="0">
            <a:solidFill>
              <a:srgbClr val="087F3A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303B0CB-A074-4B65-94FA-3CC09396FE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0" y="2419350"/>
            <a:ext cx="571500" cy="571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87F3A"/>
          </a:solidFill>
          <a:ln xmlns:a="http://schemas.openxmlformats.org/drawingml/2006/main" w="0">
            <a:solidFill>
              <a:srgbClr val="087F3A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E718689-E4B2-460C-A085-4B067BE785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0" y="2552700"/>
            <a:ext cx="571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1FFBD59-1CA5-4A19-A9C1-827861FA2E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3333750"/>
            <a:ext cx="114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0B1F3A"/>
                </a:solidFill>
              </a:defRPr>
            </a:pPr>
            <a:r>
              <a:rPr sz="1650" b="1">
                <a:solidFill>
                  <a:srgbClr val="0B1F3A"/>
                </a:solidFill>
              </a:rPr>
              <a:t>Embarcado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CA95868-0C60-4508-AD1E-A11451441C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9875" y="3676650"/>
            <a:ext cx="1619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5E6B7F"/>
                </a:solidFill>
              </a:defRPr>
            </a:pPr>
            <a:r>
              <a:rPr sz="1200" b="0">
                <a:solidFill>
                  <a:srgbClr val="5E6B7F"/>
                </a:solidFill>
              </a:rPr>
              <a:t>Carga finalizada com checklist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4625DE5-D88A-40DE-AEA8-22B145808C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53350" y="2914650"/>
            <a:ext cx="12573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7F3A"/>
          </a:solidFill>
          <a:ln xmlns:a="http://schemas.openxmlformats.org/drawingml/2006/main" w="0">
            <a:solidFill>
              <a:srgbClr val="087F3A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9EFD222-BC4A-45DF-927E-FAD45218D7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2419350"/>
            <a:ext cx="571500" cy="571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87F3A"/>
          </a:solidFill>
          <a:ln xmlns:a="http://schemas.openxmlformats.org/drawingml/2006/main" w="0">
            <a:solidFill>
              <a:srgbClr val="087F3A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1DC582C-743A-4B29-BD0D-DAECC64D22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2552700"/>
            <a:ext cx="571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86225E8A-738D-4059-A80E-13A6409435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34450" y="3333750"/>
            <a:ext cx="114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0B1F3A"/>
                </a:solidFill>
              </a:defRPr>
            </a:pPr>
            <a:r>
              <a:rPr sz="1650" b="1">
                <a:solidFill>
                  <a:srgbClr val="0B1F3A"/>
                </a:solidFill>
              </a:rPr>
              <a:t>Recebido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496F1E87-16D5-4251-BD81-FF8C6180E1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15375" y="3676650"/>
            <a:ext cx="1619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5E6B7F"/>
                </a:solidFill>
              </a:defRPr>
            </a:pPr>
            <a:r>
              <a:rPr sz="1200" b="0">
                <a:solidFill>
                  <a:srgbClr val="5E6B7F"/>
                </a:solidFill>
              </a:rPr>
              <a:t>Cliente conferiu e assinou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0C29A19A-9A34-41B1-945B-55127AA5B1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85875" y="4762500"/>
            <a:ext cx="9525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23C69"/>
                </a:solidFill>
              </a:defRPr>
            </a:pPr>
            <a:r>
              <a:rPr sz="1650" b="1">
                <a:solidFill>
                  <a:srgbClr val="123C69"/>
                </a:solidFill>
              </a:rPr>
              <a:t>Cada evento registra data, hora, responsavel e evidencia quando existir. Isso reduz discussao futura sobre o que foi separado, embarcado e recebido.</a:t>
            </a:r>
          </a:p>
        </p:txBody>
      </p:sp>
    </p:spTree>
    <p:extLst>
      <p:ext uri="{BB962C8B-B14F-4D97-AF65-F5344CB8AC3E}">
        <p14:creationId xmlns:p14="http://schemas.microsoft.com/office/powerpoint/2010/main" val="2115936386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3F6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A352044E-848A-4FB1-8DB3-A5131489A6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8100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087F3A"/>
                </a:solidFill>
              </a:defRPr>
            </a:pPr>
            <a:r>
              <a:rPr sz="1125" b="1">
                <a:solidFill>
                  <a:srgbClr val="087F3A"/>
                </a:solidFill>
              </a:rPr>
              <a:t>EXPEDICAO INTELIGENTE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4BDF069-A5AB-4ADD-B06B-47721E65E5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23900"/>
            <a:ext cx="10668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0B1F3A"/>
                </a:solidFill>
              </a:defRPr>
            </a:pPr>
            <a:r>
              <a:rPr sz="2700" b="1">
                <a:solidFill>
                  <a:srgbClr val="0B1F3A"/>
                </a:solidFill>
              </a:rPr>
              <a:t>Como a operacao deve rodar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80D5052-EC9D-40BE-938F-0576E873C6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352550"/>
            <a:ext cx="11049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4DCE7"/>
          </a:solidFill>
          <a:ln xmlns:a="http://schemas.openxmlformats.org/drawingml/2006/main" w="0">
            <a:solidFill>
              <a:srgbClr val="D4DCE7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067D94C-FA54-48FD-9400-7700A7845C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1809750"/>
            <a:ext cx="2857500" cy="1028700"/>
          </a:xfrm>
          <a:prstGeom xmlns:a="http://schemas.openxmlformats.org/drawingml/2006/main" prst="roundRect">
            <a:avLst>
              <a:gd name="adj" fmla="val 7407"/>
            </a:avLst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D4DCE7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2A92317-4F21-44A0-89C7-AB009E7288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" y="1962150"/>
            <a:ext cx="25146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23C69"/>
                </a:solidFill>
              </a:defRPr>
            </a:pPr>
            <a:r>
              <a:rPr sz="2250" b="1">
                <a:solidFill>
                  <a:srgbClr val="123C69"/>
                </a:solidFill>
              </a:rPr>
              <a:t>Menos retrabalho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DB34776-F575-472E-81A8-C4CE57F55F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" y="2419350"/>
            <a:ext cx="25146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B7F"/>
                </a:solidFill>
              </a:defRPr>
            </a:pPr>
            <a:r>
              <a:rPr sz="1200" b="1">
                <a:solidFill>
                  <a:srgbClr val="5E6B7F"/>
                </a:solidFill>
              </a:rPr>
              <a:t>revisao antes de importar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F6223E3-33F8-4B04-994F-92AF42BDDB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1809750"/>
            <a:ext cx="2857500" cy="1028700"/>
          </a:xfrm>
          <a:prstGeom xmlns:a="http://schemas.openxmlformats.org/drawingml/2006/main" prst="roundRect">
            <a:avLst>
              <a:gd name="adj" fmla="val 7407"/>
            </a:avLst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D4DCE7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799F2C1-10F2-451C-97AA-E4066FBE4F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8700" y="1962150"/>
            <a:ext cx="25146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23C69"/>
                </a:solidFill>
              </a:defRPr>
            </a:pPr>
            <a:r>
              <a:rPr sz="2250" b="1">
                <a:solidFill>
                  <a:srgbClr val="123C69"/>
                </a:solidFill>
              </a:rPr>
              <a:t>Mais controle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C50EB7F-BB64-430F-8438-F5DC0D1321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8700" y="2419350"/>
            <a:ext cx="25146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B7F"/>
                </a:solidFill>
              </a:defRPr>
            </a:pPr>
            <a:r>
              <a:rPr sz="1200" b="1">
                <a:solidFill>
                  <a:srgbClr val="5E6B7F"/>
                </a:solidFill>
              </a:rPr>
              <a:t>pedido, versao, lote e palete rastreados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A27AE7A-66F1-49CB-961E-B905152392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24875" y="1809750"/>
            <a:ext cx="2857500" cy="1028700"/>
          </a:xfrm>
          <a:prstGeom xmlns:a="http://schemas.openxmlformats.org/drawingml/2006/main" prst="roundRect">
            <a:avLst>
              <a:gd name="adj" fmla="val 7407"/>
            </a:avLst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D4DCE7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1F96200-17F9-45DE-84CD-E357399ACB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96325" y="1962150"/>
            <a:ext cx="25146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23C69"/>
                </a:solidFill>
              </a:defRPr>
            </a:pPr>
            <a:r>
              <a:rPr sz="2250" b="1">
                <a:solidFill>
                  <a:srgbClr val="123C69"/>
                </a:solidFill>
              </a:rPr>
              <a:t>Mais prova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B7EC976-011D-4532-8BA2-7EC7BCF66B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96325" y="2419350"/>
            <a:ext cx="25146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B7F"/>
                </a:solidFill>
              </a:defRPr>
            </a:pPr>
            <a:r>
              <a:rPr sz="1200" b="1">
                <a:solidFill>
                  <a:srgbClr val="5E6B7F"/>
                </a:solidFill>
              </a:rPr>
              <a:t>foto, QR, checklist e assinatura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622281B-054F-4415-B514-20D49F10ED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3619500"/>
            <a:ext cx="5905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0B1F3A"/>
                </a:solidFill>
              </a:defRPr>
            </a:pPr>
            <a:r>
              <a:rPr sz="2250" b="1">
                <a:solidFill>
                  <a:srgbClr val="0B1F3A"/>
                </a:solidFill>
              </a:rPr>
              <a:t>Proximos passos recomendados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39EB43F-DA5A-422F-9BDA-B0238BF1C9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43815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87F3A"/>
          </a:solidFill>
          <a:ln xmlns:a="http://schemas.openxmlformats.org/drawingml/2006/main" w="0">
            <a:solidFill>
              <a:srgbClr val="087F3A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0D2F633-CC6B-428D-8374-1A94C02D50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" y="4286250"/>
            <a:ext cx="73914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B1F3A"/>
                </a:solidFill>
              </a:defRPr>
            </a:pPr>
            <a:r>
              <a:rPr sz="1650" b="0">
                <a:solidFill>
                  <a:srgbClr val="0B1F3A"/>
                </a:solidFill>
              </a:rPr>
              <a:t>Validar o fluxo com um pedido real completo.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B7CC2FF-8BAE-4691-A6D8-C880115073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481965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87F3A"/>
          </a:solidFill>
          <a:ln xmlns:a="http://schemas.openxmlformats.org/drawingml/2006/main" w="0">
            <a:solidFill>
              <a:srgbClr val="087F3A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03AACEB-2AF8-467D-BBBE-F7DF8FB282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" y="4724400"/>
            <a:ext cx="73914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B1F3A"/>
                </a:solidFill>
              </a:defRPr>
            </a:pPr>
            <a:r>
              <a:rPr sz="1650" b="0">
                <a:solidFill>
                  <a:srgbClr val="0B1F3A"/>
                </a:solidFill>
              </a:rPr>
              <a:t>Padronizar nomes de lote e palete na expedicao.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6511297-4207-49D4-8210-32293B316C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52578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87F3A"/>
          </a:solidFill>
          <a:ln xmlns:a="http://schemas.openxmlformats.org/drawingml/2006/main" w="0">
            <a:solidFill>
              <a:srgbClr val="087F3A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2990FE0-68F7-41F8-B991-7F887DB1A6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" y="5162550"/>
            <a:ext cx="73914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B1F3A"/>
                </a:solidFill>
              </a:defRPr>
            </a:pPr>
            <a:r>
              <a:rPr sz="1650" b="0">
                <a:solidFill>
                  <a:srgbClr val="0B1F3A"/>
                </a:solidFill>
              </a:rPr>
              <a:t>Migrar desenhos e anexos pesados para armazenamento dedicado.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DC7FABA-3A34-4A72-A268-CD2D269227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569595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87F3A"/>
          </a:solidFill>
          <a:ln xmlns:a="http://schemas.openxmlformats.org/drawingml/2006/main" w="0">
            <a:solidFill>
              <a:srgbClr val="087F3A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F5F4F98-EA12-4D52-9D5E-5608A3D820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" y="5600700"/>
            <a:ext cx="73914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B1F3A"/>
                </a:solidFill>
              </a:defRPr>
            </a:pPr>
            <a:r>
              <a:rPr sz="1650" b="0">
                <a:solidFill>
                  <a:srgbClr val="0B1F3A"/>
                </a:solidFill>
              </a:rPr>
              <a:t>Treinar operador, expedicao e cliente no uso do QR.</a:t>
            </a:r>
          </a:p>
        </p:txBody>
      </p:sp>
    </p:spTree>
    <p:extLst>
      <p:ext uri="{BB962C8B-B14F-4D97-AF65-F5344CB8AC3E}">
        <p14:creationId xmlns:p14="http://schemas.microsoft.com/office/powerpoint/2010/main" val="10975315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3F6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D532191F-CC9D-4B9A-85B6-39C289E744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8100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087F3A"/>
                </a:solidFill>
              </a:defRPr>
            </a:pPr>
            <a:r>
              <a:rPr sz="1125" b="1">
                <a:solidFill>
                  <a:srgbClr val="087F3A"/>
                </a:solidFill>
              </a:rPr>
              <a:t>EXPEDICAO INTELIGENTE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E1D6780-9AF6-4315-9DB4-7124A5332A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23900"/>
            <a:ext cx="10668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0B1F3A"/>
                </a:solidFill>
              </a:defRPr>
            </a:pPr>
            <a:r>
              <a:rPr sz="2700" b="1">
                <a:solidFill>
                  <a:srgbClr val="0B1F3A"/>
                </a:solidFill>
              </a:rPr>
              <a:t>O sistema organiza a expedicao em uma linha operacional unica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44DBA44-BB4B-4EDE-A3D1-DF13F35A71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352550"/>
            <a:ext cx="11049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4DCE7"/>
          </a:solidFill>
          <a:ln xmlns:a="http://schemas.openxmlformats.org/drawingml/2006/main" w="0">
            <a:solidFill>
              <a:srgbClr val="D4DCE7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8BDF774-82EC-41BE-9C10-B26DACB7D8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809750"/>
            <a:ext cx="419100" cy="419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23C69"/>
          </a:solidFill>
          <a:ln xmlns:a="http://schemas.openxmlformats.org/drawingml/2006/main" w="0">
            <a:solidFill>
              <a:srgbClr val="123C69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362CB7D-81A7-4307-A9BA-62B6666A2A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857375"/>
            <a:ext cx="4191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B2150BE-B533-4E79-9BF9-C958C9FA9E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771650"/>
            <a:ext cx="43624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B1F3A"/>
                </a:solidFill>
              </a:defRPr>
            </a:pPr>
            <a:r>
              <a:rPr sz="1650" b="1">
                <a:solidFill>
                  <a:srgbClr val="0B1F3A"/>
                </a:solidFill>
              </a:rPr>
              <a:t>Importar e conferir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7B83F11-01E8-4BAB-8CE6-F006EEFB83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2095500"/>
            <a:ext cx="43624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E6B7F"/>
                </a:solidFill>
              </a:defRPr>
            </a:pPr>
            <a:r>
              <a:rPr sz="1200" b="0">
                <a:solidFill>
                  <a:srgbClr val="5E6B7F"/>
                </a:solidFill>
              </a:rPr>
              <a:t>O XLS entra em uma previa editavel para corrigir pedido, cliente, equipamento pai e itens antes de gravar.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24F02AC-3F8F-4B42-8CE0-E9D49F16E3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857500"/>
            <a:ext cx="419100" cy="419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23C69"/>
          </a:solidFill>
          <a:ln xmlns:a="http://schemas.openxmlformats.org/drawingml/2006/main" w="0">
            <a:solidFill>
              <a:srgbClr val="123C69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E5EEEED-8B80-4534-A7A1-501AB2F3F0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905125"/>
            <a:ext cx="4191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47FA41E-36AE-4AAC-BA9C-B08F4CFCE5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2819400"/>
            <a:ext cx="43624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B1F3A"/>
                </a:solidFill>
              </a:defRPr>
            </a:pPr>
            <a:r>
              <a:rPr sz="1650" b="1">
                <a:solidFill>
                  <a:srgbClr val="0B1F3A"/>
                </a:solidFill>
              </a:rPr>
              <a:t>Separar e paletizar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F1770AA-16C7-4055-AA80-0A031B645F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3143250"/>
            <a:ext cx="43624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E6B7F"/>
                </a:solidFill>
              </a:defRPr>
            </a:pPr>
            <a:r>
              <a:rPr sz="1200" b="0">
                <a:solidFill>
                  <a:srgbClr val="5E6B7F"/>
                </a:solidFill>
              </a:rPr>
              <a:t>O operador usa o celular para buscar pedido e versao, montar lote/palete e fechar com foto obrigatoria.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CF3FBE8-5322-49BC-ABCC-BE2792DD83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905250"/>
            <a:ext cx="419100" cy="419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23C69"/>
          </a:solidFill>
          <a:ln xmlns:a="http://schemas.openxmlformats.org/drawingml/2006/main" w="0">
            <a:solidFill>
              <a:srgbClr val="123C69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794A587-E751-4420-A2D8-ABFC70B221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952875"/>
            <a:ext cx="4191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4D16888-3168-4EE7-B960-3EDDF83263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3867150"/>
            <a:ext cx="43624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B1F3A"/>
                </a:solidFill>
              </a:defRPr>
            </a:pPr>
            <a:r>
              <a:rPr sz="1650" b="1">
                <a:solidFill>
                  <a:srgbClr val="0B1F3A"/>
                </a:solidFill>
              </a:rPr>
              <a:t>Carregar com checklist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FE9F984-A139-49A4-AC4A-DB5DF67E88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4191000"/>
            <a:ext cx="43624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E6B7F"/>
                </a:solidFill>
              </a:defRPr>
            </a:pPr>
            <a:r>
              <a:rPr sz="1200" b="0">
                <a:solidFill>
                  <a:srgbClr val="5E6B7F"/>
                </a:solidFill>
              </a:rPr>
              <a:t>A carga so finaliza quando os lotes embarcados, motorista, placa, lacre e checklist estao conferidos.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FD11D2C-2389-4147-B87C-7485F45A50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953000"/>
            <a:ext cx="419100" cy="419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23C69"/>
          </a:solidFill>
          <a:ln xmlns:a="http://schemas.openxmlformats.org/drawingml/2006/main" w="0">
            <a:solidFill>
              <a:srgbClr val="123C69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625FEC6-758B-48D4-9C42-17AD6C85A6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000625"/>
            <a:ext cx="4191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92A5195-B29D-4E5E-A3FB-178751B678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4914900"/>
            <a:ext cx="43624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B1F3A"/>
                </a:solidFill>
              </a:defRPr>
            </a:pPr>
            <a:r>
              <a:rPr sz="1650" b="1">
                <a:solidFill>
                  <a:srgbClr val="0B1F3A"/>
                </a:solidFill>
              </a:rPr>
              <a:t>Receber e assinar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EFC3BCE-1AED-4912-98E7-196E671149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5238750"/>
            <a:ext cx="43624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E6B7F"/>
                </a:solidFill>
              </a:defRPr>
            </a:pPr>
            <a:r>
              <a:rPr sz="1200" b="0">
                <a:solidFill>
                  <a:srgbClr val="5E6B7F"/>
                </a:solidFill>
              </a:rPr>
              <a:t>O QR da carga abre uma pagina publica para conferencia do cliente, assinatura e comprovante.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A524591-4C04-44E1-AF3E-EBAC7DCE1B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1733550"/>
            <a:ext cx="4914900" cy="3581400"/>
          </a:xfrm>
          <a:prstGeom xmlns:a="http://schemas.openxmlformats.org/drawingml/2006/main" prst="roundRect">
            <a:avLst>
              <a:gd name="adj" fmla="val 212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4DCE7"/>
            </a:solidFill>
            <a:prstDash val="solid"/>
          </a:ln>
        </p:spPr>
      </p:sp>
      <p:pic>
        <p:nvPicPr>
          <p:cNvPr id="4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ff0ec4c5d9c4d1a"/>
          <a:srcRect xmlns:a="http://schemas.openxmlformats.org/drawingml/2006/main" l="10938" t="0" r="10938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477000" y="1809750"/>
            <a:ext cx="4762500" cy="3429000"/>
          </a:xfrm>
          <a:prstGeom xmlns:a="http://schemas.openxmlformats.org/drawingml/2006/main" prst="roundRect">
            <a:avLst>
              <a:gd name="adj" fmla="val 1667"/>
            </a:avLst>
          </a:prstGeom>
        </p:spPr>
      </p:pic>
    </p:spTree>
    <p:extLst>
      <p:ext uri="{BB962C8B-B14F-4D97-AF65-F5344CB8AC3E}">
        <p14:creationId xmlns:p14="http://schemas.microsoft.com/office/powerpoint/2010/main" val="1625036569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3F6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F3709146-EF51-4CA5-A008-D7D44504E5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8100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087F3A"/>
                </a:solidFill>
              </a:defRPr>
            </a:pPr>
            <a:r>
              <a:rPr sz="1125" b="1">
                <a:solidFill>
                  <a:srgbClr val="087F3A"/>
                </a:solidFill>
              </a:rPr>
              <a:t>EXPEDICAO INTELIGENTE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7D5C513-2C9B-408F-834D-BEA70267EE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23900"/>
            <a:ext cx="10668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0B1F3A"/>
                </a:solidFill>
              </a:defRPr>
            </a:pPr>
            <a:r>
              <a:rPr sz="2700" b="1">
                <a:solidFill>
                  <a:srgbClr val="0B1F3A"/>
                </a:solidFill>
              </a:rPr>
              <a:t>A carteira mostra todos os pedidos antes do detalhe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9B254BB-36DC-4831-B950-58AADF3A4E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352550"/>
            <a:ext cx="11049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4DCE7"/>
          </a:solidFill>
          <a:ln xmlns:a="http://schemas.openxmlformats.org/drawingml/2006/main" w="0">
            <a:solidFill>
              <a:srgbClr val="D4DCE7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A0430FE-66CD-4616-B982-92650FDC7B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638300"/>
            <a:ext cx="7010400" cy="4152900"/>
          </a:xfrm>
          <a:prstGeom xmlns:a="http://schemas.openxmlformats.org/drawingml/2006/main" prst="roundRect">
            <a:avLst>
              <a:gd name="adj" fmla="val 183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4DCE7"/>
            </a:solidFill>
            <a:prstDash val="solid"/>
          </a:ln>
        </p:spPr>
      </p:sp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3f53272cfc647e3"/>
          <a:srcRect xmlns:a="http://schemas.openxmlformats.org/drawingml/2006/main" l="1786" t="0" r="1786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71500" y="1714500"/>
            <a:ext cx="6858000" cy="4000500"/>
          </a:xfrm>
          <a:prstGeom xmlns:a="http://schemas.openxmlformats.org/drawingml/2006/main" prst="roundRect">
            <a:avLst>
              <a:gd name="adj" fmla="val 1429"/>
            </a:avLst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C9880CE-F38C-4280-BFEE-5AEA5616F8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3375" y="1809750"/>
            <a:ext cx="3048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B1F3A"/>
                </a:solidFill>
              </a:defRPr>
            </a:pPr>
            <a:r>
              <a:rPr sz="2100" b="1">
                <a:solidFill>
                  <a:srgbClr val="0B1F3A"/>
                </a:solidFill>
              </a:rPr>
              <a:t>Como funciona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AB91397-14E4-4F85-9EF4-4DF7C0771E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3375" y="24384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87F3A"/>
          </a:solidFill>
          <a:ln xmlns:a="http://schemas.openxmlformats.org/drawingml/2006/main" w="0">
            <a:solidFill>
              <a:srgbClr val="087F3A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2862072-60E3-4202-A78B-231581C2EB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81975" y="2343150"/>
            <a:ext cx="31051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0B1F3A"/>
                </a:solidFill>
              </a:defRPr>
            </a:pPr>
            <a:r>
              <a:rPr sz="1500" b="0">
                <a:solidFill>
                  <a:srgbClr val="0B1F3A"/>
                </a:solidFill>
              </a:rPr>
              <a:t>Cada pedido aparece como uma linha operacional.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51D2587-F826-4D4F-B855-5D9D4DAF58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3375" y="299085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87F3A"/>
          </a:solidFill>
          <a:ln xmlns:a="http://schemas.openxmlformats.org/drawingml/2006/main" w="0">
            <a:solidFill>
              <a:srgbClr val="087F3A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ECEDCB6-DE6F-42BA-BEEA-C9F59D5E5E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81975" y="2895600"/>
            <a:ext cx="31051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0B1F3A"/>
                </a:solidFill>
              </a:defRPr>
            </a:pPr>
            <a:r>
              <a:rPr sz="1500" b="0">
                <a:solidFill>
                  <a:srgbClr val="0B1F3A"/>
                </a:solidFill>
              </a:rPr>
              <a:t>A barra mostra progresso geral de separacao.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760DCE0-BCFB-4149-9577-C56CB06F3B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3375" y="35433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87F3A"/>
          </a:solidFill>
          <a:ln xmlns:a="http://schemas.openxmlformats.org/drawingml/2006/main" w="0">
            <a:solidFill>
              <a:srgbClr val="087F3A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52E9E94-DD6C-4292-B376-7C5410ACD8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81975" y="3448050"/>
            <a:ext cx="31051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0B1F3A"/>
                </a:solidFill>
              </a:defRPr>
            </a:pPr>
            <a:r>
              <a:rPr sz="1500" b="0">
                <a:solidFill>
                  <a:srgbClr val="0B1F3A"/>
                </a:solidFill>
              </a:rPr>
              <a:t>O clique abre o detalhe com versoes, itens, status, lote, palete e carga.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C4F5A41-E8E1-419B-BD2D-C14A1E85C0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3375" y="409575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87F3A"/>
          </a:solidFill>
          <a:ln xmlns:a="http://schemas.openxmlformats.org/drawingml/2006/main" w="0">
            <a:solidFill>
              <a:srgbClr val="087F3A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858F437-F64B-46C5-BF9E-27CE0303AC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81975" y="4000500"/>
            <a:ext cx="31051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0B1F3A"/>
                </a:solidFill>
              </a:defRPr>
            </a:pPr>
            <a:r>
              <a:rPr sz="1500" b="0">
                <a:solidFill>
                  <a:srgbClr val="0B1F3A"/>
                </a:solidFill>
              </a:rPr>
              <a:t>A equipe consegue priorizar sem procurar em varias planilhas.</a:t>
            </a:r>
          </a:p>
        </p:txBody>
      </p:sp>
    </p:spTree>
    <p:extLst>
      <p:ext uri="{BB962C8B-B14F-4D97-AF65-F5344CB8AC3E}">
        <p14:creationId xmlns:p14="http://schemas.microsoft.com/office/powerpoint/2010/main" val="1180983059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3F6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E577F032-DA04-46C3-AC78-DEB2547FD0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8100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087F3A"/>
                </a:solidFill>
              </a:defRPr>
            </a:pPr>
            <a:r>
              <a:rPr sz="1125" b="1">
                <a:solidFill>
                  <a:srgbClr val="087F3A"/>
                </a:solidFill>
              </a:rPr>
              <a:t>EXPEDICAO INTELIGENTE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DA8A612-13B1-4B75-9545-2C378ACF91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23900"/>
            <a:ext cx="10668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0B1F3A"/>
                </a:solidFill>
              </a:defRPr>
            </a:pPr>
            <a:r>
              <a:rPr sz="2700" b="1">
                <a:solidFill>
                  <a:srgbClr val="0B1F3A"/>
                </a:solidFill>
              </a:rPr>
              <a:t>A importacao permite revisar antes de gravar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A0AE901-9EED-49C4-B656-530D8E31D0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352550"/>
            <a:ext cx="11049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4DCE7"/>
          </a:solidFill>
          <a:ln xmlns:a="http://schemas.openxmlformats.org/drawingml/2006/main" w="0">
            <a:solidFill>
              <a:srgbClr val="D4DCE7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78D32D0-092C-41F1-A9F2-49F6D3B726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638300"/>
            <a:ext cx="6343650" cy="4152900"/>
          </a:xfrm>
          <a:prstGeom xmlns:a="http://schemas.openxmlformats.org/drawingml/2006/main" prst="roundRect">
            <a:avLst>
              <a:gd name="adj" fmla="val 183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4DCE7"/>
            </a:solidFill>
            <a:prstDash val="solid"/>
          </a:ln>
        </p:spPr>
      </p:sp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76db3b417a343ae"/>
          <a:srcRect xmlns:a="http://schemas.openxmlformats.org/drawingml/2006/main" l="0" t="8148" r="0" b="8148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71500" y="1714500"/>
            <a:ext cx="6191250" cy="4000500"/>
          </a:xfrm>
          <a:prstGeom xmlns:a="http://schemas.openxmlformats.org/drawingml/2006/main" prst="roundRect">
            <a:avLst>
              <a:gd name="adj" fmla="val 1429"/>
            </a:avLst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FEF9BC2-6112-4906-AF15-1702D617FB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1809750"/>
            <a:ext cx="3429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B1F3A"/>
                </a:solidFill>
              </a:defRPr>
            </a:pPr>
            <a:r>
              <a:rPr sz="2100" b="1">
                <a:solidFill>
                  <a:srgbClr val="0B1F3A"/>
                </a:solidFill>
              </a:rPr>
              <a:t>Ponto-chave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E205323-7A6E-4833-B21E-0469B10CF0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4384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87F3A"/>
          </a:solidFill>
          <a:ln xmlns:a="http://schemas.openxmlformats.org/drawingml/2006/main" w="0">
            <a:solidFill>
              <a:srgbClr val="087F3A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EF93DB4-ABC7-4655-BBBD-3149B3BC67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67600" y="2343150"/>
            <a:ext cx="36766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0B1F3A"/>
                </a:solidFill>
              </a:defRPr>
            </a:pPr>
            <a:r>
              <a:rPr sz="1500" b="0">
                <a:solidFill>
                  <a:srgbClr val="0B1F3A"/>
                </a:solidFill>
              </a:rPr>
              <a:t>O arquivo XLS nao entra direto na operacao.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62AEBAC-2DB8-4654-B01C-7383253766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99085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87F3A"/>
          </a:solidFill>
          <a:ln xmlns:a="http://schemas.openxmlformats.org/drawingml/2006/main" w="0">
            <a:solidFill>
              <a:srgbClr val="087F3A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3258184-0549-423C-A55E-76551220A2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67600" y="2895600"/>
            <a:ext cx="36766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0B1F3A"/>
                </a:solidFill>
              </a:defRPr>
            </a:pPr>
            <a:r>
              <a:rPr sz="1500" b="0">
                <a:solidFill>
                  <a:srgbClr val="0B1F3A"/>
                </a:solidFill>
              </a:rPr>
              <a:t>A previa permite corrigir coluna trocada, codigo, descricao, pedido e cliente.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14D49B1-D252-4E8B-8046-8019737C67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5433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87F3A"/>
          </a:solidFill>
          <a:ln xmlns:a="http://schemas.openxmlformats.org/drawingml/2006/main" w="0">
            <a:solidFill>
              <a:srgbClr val="087F3A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766291E-EBC8-4C78-AF25-009DDAD02C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67600" y="3448050"/>
            <a:ext cx="36766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0B1F3A"/>
                </a:solidFill>
              </a:defRPr>
            </a:pPr>
            <a:r>
              <a:rPr sz="1500" b="0">
                <a:solidFill>
                  <a:srgbClr val="0B1F3A"/>
                </a:solidFill>
              </a:rPr>
              <a:t>A revisao em tela cheia funciona como uma planilha de conferencia.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45AEF0B-EE09-4286-9BF3-0B5873332C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09575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87F3A"/>
          </a:solidFill>
          <a:ln xmlns:a="http://schemas.openxmlformats.org/drawingml/2006/main" w="0">
            <a:solidFill>
              <a:srgbClr val="087F3A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56FBC21-6121-43A1-A446-BA804D39B9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67600" y="4000500"/>
            <a:ext cx="36766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0B1F3A"/>
                </a:solidFill>
              </a:defRPr>
            </a:pPr>
            <a:r>
              <a:rPr sz="1500" b="0">
                <a:solidFill>
                  <a:srgbClr val="0B1F3A"/>
                </a:solidFill>
              </a:rPr>
              <a:t>Depois da revisao, a importacao atualiza ou cria o pedido correto.</a:t>
            </a:r>
          </a:p>
        </p:txBody>
      </p:sp>
    </p:spTree>
    <p:extLst>
      <p:ext uri="{BB962C8B-B14F-4D97-AF65-F5344CB8AC3E}">
        <p14:creationId xmlns:p14="http://schemas.microsoft.com/office/powerpoint/2010/main" val="1759516827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3F6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8BFDA000-C0D3-4DF1-8ED7-87549A2D16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8100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087F3A"/>
                </a:solidFill>
              </a:defRPr>
            </a:pPr>
            <a:r>
              <a:rPr sz="1125" b="1">
                <a:solidFill>
                  <a:srgbClr val="087F3A"/>
                </a:solidFill>
              </a:rPr>
              <a:t>EXPEDICAO INTELIGENTE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0E1D32E-88AB-468D-8165-C32777873E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23900"/>
            <a:ext cx="10668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0B1F3A"/>
                </a:solidFill>
              </a:defRPr>
            </a:pPr>
            <a:r>
              <a:rPr sz="2700" b="1">
                <a:solidFill>
                  <a:srgbClr val="0B1F3A"/>
                </a:solidFill>
              </a:rPr>
              <a:t>No celular, o operador escolhe pedido e versao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D88D822-E3D8-4CAE-BB49-B464953DA7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352550"/>
            <a:ext cx="11049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4DCE7"/>
          </a:solidFill>
          <a:ln xmlns:a="http://schemas.openxmlformats.org/drawingml/2006/main" w="0">
            <a:solidFill>
              <a:srgbClr val="D4DCE7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816C663-F11F-46E4-AE32-4C052602D9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495425"/>
            <a:ext cx="3009900" cy="4914900"/>
          </a:xfrm>
          <a:prstGeom xmlns:a="http://schemas.openxmlformats.org/drawingml/2006/main" prst="roundRect">
            <a:avLst>
              <a:gd name="adj" fmla="val 253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4DCE7"/>
            </a:solidFill>
            <a:prstDash val="solid"/>
          </a:ln>
        </p:spPr>
      </p:sp>
      <p:pic>
        <p:nvPicPr>
          <p:cNvPr id="2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3e7f3e93f7d454a"/>
          <a:stretch xmlns:a="http://schemas.openxmlformats.org/drawingml/2006/main"/>
        </p:blipFill>
        <p:spPr>
          <a:xfrm xmlns:a="http://schemas.openxmlformats.org/drawingml/2006/main">
            <a:off x="1044821" y="1571625"/>
            <a:ext cx="2482357" cy="4762500"/>
          </a:xfrm>
          <a:prstGeom xmlns:a="http://schemas.openxmlformats.org/drawingml/2006/main" prst="roundRect">
            <a:avLst>
              <a:gd name="adj" fmla="val 2000"/>
            </a:avLst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DE5BA10-6538-4B4B-8ACE-DE37D97053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1809750"/>
            <a:ext cx="3619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0B1F3A"/>
                </a:solidFill>
              </a:defRPr>
            </a:pPr>
            <a:r>
              <a:rPr sz="2250" b="1">
                <a:solidFill>
                  <a:srgbClr val="0B1F3A"/>
                </a:solidFill>
              </a:rPr>
              <a:t>Fluxo no coletor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CC6E73F-F24F-4190-95D3-8102317538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2381250"/>
            <a:ext cx="419100" cy="419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23C69"/>
          </a:solidFill>
          <a:ln xmlns:a="http://schemas.openxmlformats.org/drawingml/2006/main" w="0">
            <a:solidFill>
              <a:srgbClr val="123C69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33E0A0F-32FB-471B-8E4F-A85AF9FE06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2428875"/>
            <a:ext cx="4191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FB5938C-C2D3-4C43-9062-29A1168654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2343150"/>
            <a:ext cx="51244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B1F3A"/>
                </a:solidFill>
              </a:defRPr>
            </a:pPr>
            <a:r>
              <a:rPr sz="1650" b="1">
                <a:solidFill>
                  <a:srgbClr val="0B1F3A"/>
                </a:solidFill>
              </a:rPr>
              <a:t>Digitar pedido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DE1E9E1-3D33-46C3-99C3-079ACC0598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2667000"/>
            <a:ext cx="51244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E6B7F"/>
                </a:solidFill>
              </a:defRPr>
            </a:pPr>
            <a:r>
              <a:rPr sz="1200" b="0">
                <a:solidFill>
                  <a:srgbClr val="5E6B7F"/>
                </a:solidFill>
              </a:rPr>
              <a:t>O operador informa o pedido que vai separar.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60311F7-88E2-4322-B38A-A7B937A9B2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3238500"/>
            <a:ext cx="419100" cy="419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23C69"/>
          </a:solidFill>
          <a:ln xmlns:a="http://schemas.openxmlformats.org/drawingml/2006/main" w="0">
            <a:solidFill>
              <a:srgbClr val="123C69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E5D0A1E-9DC0-455A-95B6-5137072188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3286125"/>
            <a:ext cx="4191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7C042B3-4D1F-441E-92A4-08767984D7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3200400"/>
            <a:ext cx="51244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B1F3A"/>
                </a:solidFill>
              </a:defRPr>
            </a:pPr>
            <a:r>
              <a:rPr sz="1650" b="1">
                <a:solidFill>
                  <a:srgbClr val="0B1F3A"/>
                </a:solidFill>
              </a:rPr>
              <a:t>Escolher versao / OF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42920B6-9A05-484E-87AC-1840F9C068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3524250"/>
            <a:ext cx="51244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E6B7F"/>
                </a:solidFill>
              </a:defRPr>
            </a:pPr>
            <a:r>
              <a:rPr sz="1200" b="0">
                <a:solidFill>
                  <a:srgbClr val="5E6B7F"/>
                </a:solidFill>
              </a:rPr>
              <a:t>A lista mostra somente as versoes daquele pedido.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BA0963A-B50B-401F-B065-96923C3D5A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4095750"/>
            <a:ext cx="419100" cy="419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23C69"/>
          </a:solidFill>
          <a:ln xmlns:a="http://schemas.openxmlformats.org/drawingml/2006/main" w="0">
            <a:solidFill>
              <a:srgbClr val="123C69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6CA5821-6469-4D24-ADE8-C2410E3260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4143375"/>
            <a:ext cx="4191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7478F01-EABA-4323-A067-2293383B86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4057650"/>
            <a:ext cx="51244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B1F3A"/>
                </a:solidFill>
              </a:defRPr>
            </a:pPr>
            <a:r>
              <a:rPr sz="1650" b="1">
                <a:solidFill>
                  <a:srgbClr val="0B1F3A"/>
                </a:solidFill>
              </a:rPr>
              <a:t>Montar lote e palete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0A76358-00C5-4E8E-99CB-E54C03BEA1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4381500"/>
            <a:ext cx="51244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E6B7F"/>
                </a:solidFill>
              </a:defRPr>
            </a:pPr>
            <a:r>
              <a:rPr sz="1200" b="0">
                <a:solidFill>
                  <a:srgbClr val="5E6B7F"/>
                </a:solidFill>
              </a:rPr>
              <a:t>Os itens pendentes aparecem para conferencia e baixa.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2290334-661A-4991-8C02-433F9C4227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4953000"/>
            <a:ext cx="419100" cy="419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23C69"/>
          </a:solidFill>
          <a:ln xmlns:a="http://schemas.openxmlformats.org/drawingml/2006/main" w="0">
            <a:solidFill>
              <a:srgbClr val="123C69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08B8FCC-5CC4-4C9A-A7C2-8F355ADB4D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5000625"/>
            <a:ext cx="4191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3789E61-818A-45EE-80EF-152D4075C5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4914900"/>
            <a:ext cx="51244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B1F3A"/>
                </a:solidFill>
              </a:defRPr>
            </a:pPr>
            <a:r>
              <a:rPr sz="1650" b="1">
                <a:solidFill>
                  <a:srgbClr val="0B1F3A"/>
                </a:solidFill>
              </a:rPr>
              <a:t>Fechar com foto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8ABC17C-D1CA-43F4-83A9-CF1640E521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5238750"/>
            <a:ext cx="51244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E6B7F"/>
                </a:solidFill>
              </a:defRPr>
            </a:pPr>
            <a:r>
              <a:rPr sz="1200" b="0">
                <a:solidFill>
                  <a:srgbClr val="5E6B7F"/>
                </a:solidFill>
              </a:rPr>
              <a:t>O palete so fecha com foto registrada.</a:t>
            </a:r>
          </a:p>
        </p:txBody>
      </p:sp>
    </p:spTree>
    <p:extLst>
      <p:ext uri="{BB962C8B-B14F-4D97-AF65-F5344CB8AC3E}">
        <p14:creationId xmlns:p14="http://schemas.microsoft.com/office/powerpoint/2010/main" val="101765713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3F6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30B40D46-FE85-4A5B-8810-070B3E0B7E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8100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087F3A"/>
                </a:solidFill>
              </a:defRPr>
            </a:pPr>
            <a:r>
              <a:rPr sz="1125" b="1">
                <a:solidFill>
                  <a:srgbClr val="087F3A"/>
                </a:solidFill>
              </a:rPr>
              <a:t>EXPEDICAO INTELIGENTE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E1128D5-627E-4D83-A8B4-2BE674E9DE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23900"/>
            <a:ext cx="10668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0B1F3A"/>
                </a:solidFill>
              </a:defRPr>
            </a:pPr>
            <a:r>
              <a:rPr sz="2700" b="1">
                <a:solidFill>
                  <a:srgbClr val="0B1F3A"/>
                </a:solidFill>
              </a:rPr>
              <a:t>Todo palete fechado vira evidencia rastreavel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8E9D245-6C89-480B-B4AB-D53B960A10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352550"/>
            <a:ext cx="11049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4DCE7"/>
          </a:solidFill>
          <a:ln xmlns:a="http://schemas.openxmlformats.org/drawingml/2006/main" w="0">
            <a:solidFill>
              <a:srgbClr val="D4DCE7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5E7C804-B863-42A4-9012-8D07D4931E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1771650"/>
            <a:ext cx="49530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0B1F3A"/>
                </a:solidFill>
              </a:defRPr>
            </a:pPr>
            <a:r>
              <a:rPr sz="1725" b="0">
                <a:solidFill>
                  <a:srgbClr val="0B1F3A"/>
                </a:solidFill>
              </a:rPr>
              <a:t>Ao finalizar um palete, o portal registra foto, lote, palete, itens e produto pai. A folha A4 do palete acompanha fisicamente a expedicao, enquanto a foto permanece no portal para consulta.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E77FE5D-0220-47DC-A665-6ECB668D77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3238500"/>
            <a:ext cx="2333625" cy="1028700"/>
          </a:xfrm>
          <a:prstGeom xmlns:a="http://schemas.openxmlformats.org/drawingml/2006/main" prst="roundRect">
            <a:avLst>
              <a:gd name="adj" fmla="val 7407"/>
            </a:avLst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D4DCE7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E681607-999A-4299-B0F1-D3844ADDD7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" y="3390900"/>
            <a:ext cx="19907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23C69"/>
                </a:solidFill>
              </a:defRPr>
            </a:pPr>
            <a:r>
              <a:rPr sz="2250" b="1">
                <a:solidFill>
                  <a:srgbClr val="123C69"/>
                </a:solidFill>
              </a:rPr>
              <a:t>Foto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2FFF740-279F-4AF8-9533-9BE9169339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" y="3848100"/>
            <a:ext cx="19907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B7F"/>
                </a:solidFill>
              </a:defRPr>
            </a:pPr>
            <a:r>
              <a:rPr sz="1200" b="1">
                <a:solidFill>
                  <a:srgbClr val="5E6B7F"/>
                </a:solidFill>
              </a:rPr>
              <a:t>identificacao visual do palete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94E7BDD-4B3F-44D2-9FB8-F115FB342F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3238500"/>
            <a:ext cx="2333625" cy="1028700"/>
          </a:xfrm>
          <a:prstGeom xmlns:a="http://schemas.openxmlformats.org/drawingml/2006/main" prst="roundRect">
            <a:avLst>
              <a:gd name="adj" fmla="val 7407"/>
            </a:avLst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D4DCE7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DC433F8-D78E-4207-9DFE-56AF0E5A5A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3390900"/>
            <a:ext cx="19907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23C69"/>
                </a:solidFill>
              </a:defRPr>
            </a:pPr>
            <a:r>
              <a:rPr sz="2250" b="1">
                <a:solidFill>
                  <a:srgbClr val="123C69"/>
                </a:solidFill>
              </a:rPr>
              <a:t>QR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68C13FC-7877-4FBC-9E48-7F2E95B9DF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3848100"/>
            <a:ext cx="19907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B7F"/>
                </a:solidFill>
              </a:defRPr>
            </a:pPr>
            <a:r>
              <a:rPr sz="1200" b="1">
                <a:solidFill>
                  <a:srgbClr val="5E6B7F"/>
                </a:solidFill>
              </a:rPr>
              <a:t>consulta digital do conteudo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96ECA4E-F201-4EB4-95CB-791FAC3DAD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4572000"/>
            <a:ext cx="2333625" cy="1028700"/>
          </a:xfrm>
          <a:prstGeom xmlns:a="http://schemas.openxmlformats.org/drawingml/2006/main" prst="roundRect">
            <a:avLst>
              <a:gd name="adj" fmla="val 7407"/>
            </a:avLst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D4DCE7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8393734-B73E-47BD-9AA7-986B612EE2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" y="4724400"/>
            <a:ext cx="19907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23C69"/>
                </a:solidFill>
              </a:defRPr>
            </a:pPr>
            <a:r>
              <a:rPr sz="2250" b="1">
                <a:solidFill>
                  <a:srgbClr val="123C69"/>
                </a:solidFill>
              </a:rPr>
              <a:t>A4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84775CA-AD32-4761-BD80-02D4D3C20E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" y="5181600"/>
            <a:ext cx="19907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B7F"/>
                </a:solidFill>
              </a:defRPr>
            </a:pPr>
            <a:r>
              <a:rPr sz="1200" b="1">
                <a:solidFill>
                  <a:srgbClr val="5E6B7F"/>
                </a:solidFill>
              </a:rPr>
              <a:t>relatorio impresso no palete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BD549F8-2E15-46D0-9847-92F4B26154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4572000"/>
            <a:ext cx="2333625" cy="1028700"/>
          </a:xfrm>
          <a:prstGeom xmlns:a="http://schemas.openxmlformats.org/drawingml/2006/main" prst="roundRect">
            <a:avLst>
              <a:gd name="adj" fmla="val 7407"/>
            </a:avLst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D4DCE7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4781048-F799-4DDF-918B-C6BDA4F276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4724400"/>
            <a:ext cx="19907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23C69"/>
                </a:solidFill>
              </a:defRPr>
            </a:pPr>
            <a:r>
              <a:rPr sz="2250" b="1">
                <a:solidFill>
                  <a:srgbClr val="123C69"/>
                </a:solidFill>
              </a:rPr>
              <a:t>Itens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EBAB410-3EEF-4A7B-9F0D-AD8C96BC86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5181600"/>
            <a:ext cx="19907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B7F"/>
                </a:solidFill>
              </a:defRPr>
            </a:pPr>
            <a:r>
              <a:rPr sz="1200" b="1">
                <a:solidFill>
                  <a:srgbClr val="5E6B7F"/>
                </a:solidFill>
              </a:rPr>
              <a:t>lista do que compoe o lote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67AC0A6-CED3-499A-9872-FFB7E3655D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1447800"/>
            <a:ext cx="3295650" cy="4914900"/>
          </a:xfrm>
          <a:prstGeom xmlns:a="http://schemas.openxmlformats.org/drawingml/2006/main" prst="roundRect">
            <a:avLst>
              <a:gd name="adj" fmla="val 231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4DCE7"/>
            </a:solidFill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db0842e0c954f9c"/>
          <a:stretch xmlns:a="http://schemas.openxmlformats.org/drawingml/2006/main"/>
        </p:blipFill>
        <p:spPr>
          <a:xfrm xmlns:a="http://schemas.openxmlformats.org/drawingml/2006/main">
            <a:off x="7188446" y="1524000"/>
            <a:ext cx="2482357" cy="4762500"/>
          </a:xfrm>
          <a:prstGeom xmlns:a="http://schemas.openxmlformats.org/drawingml/2006/main" prst="roundRect">
            <a:avLst>
              <a:gd name="adj" fmla="val 1818"/>
            </a:avLst>
          </a:prstGeom>
        </p:spPr>
      </p:pic>
    </p:spTree>
    <p:extLst>
      <p:ext uri="{BB962C8B-B14F-4D97-AF65-F5344CB8AC3E}">
        <p14:creationId xmlns:p14="http://schemas.microsoft.com/office/powerpoint/2010/main" val="851454903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3F6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4FBBF485-139C-4A4A-BCC6-8BA7B8D7BB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8100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087F3A"/>
                </a:solidFill>
              </a:defRPr>
            </a:pPr>
            <a:r>
              <a:rPr sz="1125" b="1">
                <a:solidFill>
                  <a:srgbClr val="087F3A"/>
                </a:solidFill>
              </a:rPr>
              <a:t>EXPEDICAO INTELIGENTE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2290FE4-53E7-4889-8CFC-A69062A243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23900"/>
            <a:ext cx="10668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0B1F3A"/>
                </a:solidFill>
              </a:defRPr>
            </a:pPr>
            <a:r>
              <a:rPr sz="2700" b="1">
                <a:solidFill>
                  <a:srgbClr val="0B1F3A"/>
                </a:solidFill>
              </a:rPr>
              <a:t>Carregamento finaliza so com checklist completo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84355CE-4F98-4296-B80A-923A3804AE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352550"/>
            <a:ext cx="11049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4DCE7"/>
          </a:solidFill>
          <a:ln xmlns:a="http://schemas.openxmlformats.org/drawingml/2006/main" w="0">
            <a:solidFill>
              <a:srgbClr val="D4DCE7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42D69B7-B27C-4333-9956-F303BC7A16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543050"/>
            <a:ext cx="6819900" cy="4248150"/>
          </a:xfrm>
          <a:prstGeom xmlns:a="http://schemas.openxmlformats.org/drawingml/2006/main" prst="roundRect">
            <a:avLst>
              <a:gd name="adj" fmla="val 179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4DCE7"/>
            </a:solidFill>
            <a:prstDash val="solid"/>
          </a:ln>
        </p:spPr>
      </p:sp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04d02c7ec94420c"/>
          <a:srcRect xmlns:a="http://schemas.openxmlformats.org/drawingml/2006/main" l="4554" t="0" r="4554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71500" y="1619250"/>
            <a:ext cx="6667500" cy="4095750"/>
          </a:xfrm>
          <a:prstGeom xmlns:a="http://schemas.openxmlformats.org/drawingml/2006/main" prst="roundRect">
            <a:avLst>
              <a:gd name="adj" fmla="val 1395"/>
            </a:avLst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32D31E8-DB80-48B0-8507-741958CB9B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62875" y="1809750"/>
            <a:ext cx="3619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B1F3A"/>
                </a:solidFill>
              </a:defRPr>
            </a:pPr>
            <a:r>
              <a:rPr sz="2025" b="1">
                <a:solidFill>
                  <a:srgbClr val="0B1F3A"/>
                </a:solidFill>
              </a:rPr>
              <a:t>Controles antes de liberar a carreta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D6F33B0-02B5-43F3-B3E0-2395C1130D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62875" y="24384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87F3A"/>
          </a:solidFill>
          <a:ln xmlns:a="http://schemas.openxmlformats.org/drawingml/2006/main" w="0">
            <a:solidFill>
              <a:srgbClr val="087F3A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2729971-70B1-42DC-9AFB-398C3A7C68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91475" y="2343150"/>
            <a:ext cx="32956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0B1F3A"/>
                </a:solidFill>
              </a:defRPr>
            </a:pPr>
            <a:r>
              <a:rPr sz="1500" b="0">
                <a:solidFill>
                  <a:srgbClr val="0B1F3A"/>
                </a:solidFill>
              </a:rPr>
              <a:t>Busca por numero do pedido.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71DBE9C-7010-43C3-8AB5-65E5B7C5EE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62875" y="299085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87F3A"/>
          </a:solidFill>
          <a:ln xmlns:a="http://schemas.openxmlformats.org/drawingml/2006/main" w="0">
            <a:solidFill>
              <a:srgbClr val="087F3A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66A72F0-DCF7-4652-B751-DE8B6C42FB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91475" y="2895600"/>
            <a:ext cx="32956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0B1F3A"/>
                </a:solidFill>
              </a:defRPr>
            </a:pPr>
            <a:r>
              <a:rPr sz="1500" b="0">
                <a:solidFill>
                  <a:srgbClr val="0B1F3A"/>
                </a:solidFill>
              </a:rPr>
              <a:t>Selecao dos lotes que realmente entraram no caminhao.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01D50FA-C5A6-42C9-8E85-5E86EFA158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62875" y="35433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87F3A"/>
          </a:solidFill>
          <a:ln xmlns:a="http://schemas.openxmlformats.org/drawingml/2006/main" w="0">
            <a:solidFill>
              <a:srgbClr val="087F3A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EDD6260-4FB9-415B-BC0C-9E2E06D1CD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91475" y="3448050"/>
            <a:ext cx="32956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0B1F3A"/>
                </a:solidFill>
              </a:defRPr>
            </a:pPr>
            <a:r>
              <a:rPr sz="1500" b="0">
                <a:solidFill>
                  <a:srgbClr val="0B1F3A"/>
                </a:solidFill>
              </a:rPr>
              <a:t>Registro de motorista, placa, lacre e transportadora.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8CCD4BD-71DB-4CBF-AB66-D636F93B0A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62875" y="409575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87F3A"/>
          </a:solidFill>
          <a:ln xmlns:a="http://schemas.openxmlformats.org/drawingml/2006/main" w="0">
            <a:solidFill>
              <a:srgbClr val="087F3A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063617C-59CB-4B98-ABEB-B0B431644D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91475" y="4000500"/>
            <a:ext cx="32956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0B1F3A"/>
                </a:solidFill>
              </a:defRPr>
            </a:pPr>
            <a:r>
              <a:rPr sz="1500" b="0">
                <a:solidFill>
                  <a:srgbClr val="0B1F3A"/>
                </a:solidFill>
              </a:rPr>
              <a:t>Checklist trava a finalizacao ate a conferencia completa.</a:t>
            </a:r>
          </a:p>
        </p:txBody>
      </p:sp>
    </p:spTree>
    <p:extLst>
      <p:ext uri="{BB962C8B-B14F-4D97-AF65-F5344CB8AC3E}">
        <p14:creationId xmlns:p14="http://schemas.microsoft.com/office/powerpoint/2010/main" val="1044484372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3F6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3045F689-2495-47F9-A40C-CE1410A46C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8100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087F3A"/>
                </a:solidFill>
              </a:defRPr>
            </a:pPr>
            <a:r>
              <a:rPr sz="1125" b="1">
                <a:solidFill>
                  <a:srgbClr val="087F3A"/>
                </a:solidFill>
              </a:rPr>
              <a:t>EXPEDICAO INTELIGENTE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3E20541-8685-4402-A559-50512EBA55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23900"/>
            <a:ext cx="10668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0B1F3A"/>
                </a:solidFill>
              </a:defRPr>
            </a:pPr>
            <a:r>
              <a:rPr sz="2700" b="1">
                <a:solidFill>
                  <a:srgbClr val="0B1F3A"/>
                </a:solidFill>
              </a:rPr>
              <a:t>O QR da carga protege a empresa no recebimento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7BADFAC-5AFB-4A46-9262-DB6BCCABA1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352550"/>
            <a:ext cx="11049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4DCE7"/>
          </a:solidFill>
          <a:ln xmlns:a="http://schemas.openxmlformats.org/drawingml/2006/main" w="0">
            <a:solidFill>
              <a:srgbClr val="D4DCE7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8CB5BB9-C501-472E-A27D-C64125ED86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09750"/>
            <a:ext cx="5334000" cy="1181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0B1F3A"/>
                </a:solidFill>
              </a:defRPr>
            </a:pPr>
            <a:r>
              <a:rPr sz="1725" b="0">
                <a:solidFill>
                  <a:srgbClr val="0B1F3A"/>
                </a:solidFill>
              </a:rPr>
              <a:t>O relatorio geral acompanha a carga e leva o cliente para uma pagina publica de conferencia. O recebedor visualiza lote, palete, itens e fotos, assina na tela e o comprovante volta para o historico do pedido.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16E5D93-CECF-4689-B4AF-EF796D6901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429000"/>
            <a:ext cx="419100" cy="419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23C69"/>
          </a:solidFill>
          <a:ln xmlns:a="http://schemas.openxmlformats.org/drawingml/2006/main" w="0">
            <a:solidFill>
              <a:srgbClr val="123C69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8A14DEB-65CD-4372-B51C-2FBDD65F1E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476625"/>
            <a:ext cx="4191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E4D5E7E-9BAF-4BB7-8723-977424DBC2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3390900"/>
            <a:ext cx="43624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B1F3A"/>
                </a:solidFill>
              </a:defRPr>
            </a:pPr>
            <a:r>
              <a:rPr sz="1650" b="1">
                <a:solidFill>
                  <a:srgbClr val="0B1F3A"/>
                </a:solidFill>
              </a:rPr>
              <a:t>Abrir QR da carga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07A68AA-F351-41D8-9898-7FC9836AFB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3714750"/>
            <a:ext cx="43624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E6B7F"/>
                </a:solidFill>
              </a:defRPr>
            </a:pPr>
            <a:r>
              <a:rPr sz="1200" b="0">
                <a:solidFill>
                  <a:srgbClr val="5E6B7F"/>
                </a:solidFill>
              </a:rPr>
              <a:t>Cliente acessa sem login, somente leitura.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2E98AEC-B404-4874-BCA2-B5E791A36D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333875"/>
            <a:ext cx="419100" cy="419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23C69"/>
          </a:solidFill>
          <a:ln xmlns:a="http://schemas.openxmlformats.org/drawingml/2006/main" w="0">
            <a:solidFill>
              <a:srgbClr val="123C69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2432729-D1D2-41E5-8DF7-6F23409EE8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381500"/>
            <a:ext cx="4191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0040227-E0A8-4B69-87DA-7E5EC73CBA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4295775"/>
            <a:ext cx="43624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B1F3A"/>
                </a:solidFill>
              </a:defRPr>
            </a:pPr>
            <a:r>
              <a:rPr sz="1650" b="1">
                <a:solidFill>
                  <a:srgbClr val="0B1F3A"/>
                </a:solidFill>
              </a:rPr>
              <a:t>Conferir evidencias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72CC862-B505-41BF-B7CA-B4A5B695F5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4619625"/>
            <a:ext cx="43624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E6B7F"/>
                </a:solidFill>
              </a:defRPr>
            </a:pPr>
            <a:r>
              <a:rPr sz="1200" b="0">
                <a:solidFill>
                  <a:srgbClr val="5E6B7F"/>
                </a:solidFill>
              </a:rPr>
              <a:t>Lotes, paletes, itens e fotos ficam visiveis.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44FE689-0F8D-4117-A8E3-7F9AB312CC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238750"/>
            <a:ext cx="419100" cy="419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23C69"/>
          </a:solidFill>
          <a:ln xmlns:a="http://schemas.openxmlformats.org/drawingml/2006/main" w="0">
            <a:solidFill>
              <a:srgbClr val="123C69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5722EBD-FBCF-45D9-8702-D48F7558B5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286375"/>
            <a:ext cx="4191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6C67C18-2ADB-4351-985F-A1736A619B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5200650"/>
            <a:ext cx="43624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B1F3A"/>
                </a:solidFill>
              </a:defRPr>
            </a:pPr>
            <a:r>
              <a:rPr sz="1650" b="1">
                <a:solidFill>
                  <a:srgbClr val="0B1F3A"/>
                </a:solidFill>
              </a:rPr>
              <a:t>Assinar recebimento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F486481-8646-4A58-AF6C-F1B6F2681C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5524500"/>
            <a:ext cx="43624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E6B7F"/>
                </a:solidFill>
              </a:defRPr>
            </a:pPr>
            <a:r>
              <a:rPr sz="1200" b="0">
                <a:solidFill>
                  <a:srgbClr val="5E6B7F"/>
                </a:solidFill>
              </a:rPr>
              <a:t>Nome, observacao e assinatura mudam o status para Recebido.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6BC31F9-1703-4874-92D9-7484FE7BC1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1543050"/>
            <a:ext cx="4438650" cy="4248150"/>
          </a:xfrm>
          <a:prstGeom xmlns:a="http://schemas.openxmlformats.org/drawingml/2006/main" prst="roundRect">
            <a:avLst>
              <a:gd name="adj" fmla="val 179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4DCE7"/>
            </a:solidFill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276642eceeb4c4c"/>
          <a:srcRect xmlns:a="http://schemas.openxmlformats.org/drawingml/2006/main" l="20785" t="0" r="20785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67500" y="1619250"/>
            <a:ext cx="4286250" cy="4095750"/>
          </a:xfrm>
          <a:prstGeom xmlns:a="http://schemas.openxmlformats.org/drawingml/2006/main" prst="roundRect">
            <a:avLst>
              <a:gd name="adj" fmla="val 1395"/>
            </a:avLst>
          </a:prstGeom>
        </p:spPr>
      </p:pic>
    </p:spTree>
    <p:extLst>
      <p:ext uri="{BB962C8B-B14F-4D97-AF65-F5344CB8AC3E}">
        <p14:creationId xmlns:p14="http://schemas.microsoft.com/office/powerpoint/2010/main" val="1730810582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3F6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ECEE4715-45B1-4B15-B646-81BD3EF8E4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8100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087F3A"/>
                </a:solidFill>
              </a:defRPr>
            </a:pPr>
            <a:r>
              <a:rPr sz="1125" b="1">
                <a:solidFill>
                  <a:srgbClr val="087F3A"/>
                </a:solidFill>
              </a:rPr>
              <a:t>EXPEDICAO INTELIGENTE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34D60B3-8A01-4811-9CD9-7B9557DCC8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23900"/>
            <a:ext cx="10668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0B1F3A"/>
                </a:solidFill>
              </a:defRPr>
            </a:pPr>
            <a:r>
              <a:rPr sz="2700" b="1">
                <a:solidFill>
                  <a:srgbClr val="0B1F3A"/>
                </a:solidFill>
              </a:rPr>
              <a:t>Montador / QR vira manual digital do equipamento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DEA7D63-0E6D-4378-AF72-F39CEEC0AB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352550"/>
            <a:ext cx="11049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4DCE7"/>
          </a:solidFill>
          <a:ln xmlns:a="http://schemas.openxmlformats.org/drawingml/2006/main" w="0">
            <a:solidFill>
              <a:srgbClr val="D4DCE7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0511A6E-A5D8-4B8F-A3CA-330572B77B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543050"/>
            <a:ext cx="4914900" cy="3771900"/>
          </a:xfrm>
          <a:prstGeom xmlns:a="http://schemas.openxmlformats.org/drawingml/2006/main" prst="roundRect">
            <a:avLst>
              <a:gd name="adj" fmla="val 202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4DCE7"/>
            </a:solidFill>
            <a:prstDash val="solid"/>
          </a:ln>
        </p:spPr>
      </p:sp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6da68ff47f84207"/>
          <a:srcRect xmlns:a="http://schemas.openxmlformats.org/drawingml/2006/main" l="13130" t="0" r="1313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71500" y="1619250"/>
            <a:ext cx="4762500" cy="3619500"/>
          </a:xfrm>
          <a:prstGeom xmlns:a="http://schemas.openxmlformats.org/drawingml/2006/main" prst="roundRect">
            <a:avLst>
              <a:gd name="adj" fmla="val 1579"/>
            </a:avLst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812B105-7BFC-491E-8E5D-147419FA34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1809750"/>
            <a:ext cx="3619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0B1F3A"/>
                </a:solidFill>
              </a:defRPr>
            </a:pPr>
            <a:r>
              <a:rPr sz="2250" b="1">
                <a:solidFill>
                  <a:srgbClr val="0B1F3A"/>
                </a:solidFill>
              </a:rPr>
              <a:t>Ideia aplicada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D14A046-FF16-4469-B54A-532CECAD0A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245745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87F3A"/>
          </a:solidFill>
          <a:ln xmlns:a="http://schemas.openxmlformats.org/drawingml/2006/main" w="0">
            <a:solidFill>
              <a:srgbClr val="087F3A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D0BA588-E65C-4F3D-861A-B7AA3A79CF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362200"/>
            <a:ext cx="45339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0B1F3A"/>
                </a:solidFill>
              </a:defRPr>
            </a:pPr>
            <a:r>
              <a:rPr sz="1500" b="0">
                <a:solidFill>
                  <a:srgbClr val="0B1F3A"/>
                </a:solidFill>
              </a:rPr>
              <a:t>Cada equipamento pai pode receber desenhos, PDFs e imagens.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0B1B8F2-E109-462D-89DA-46F251F8C3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302895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87F3A"/>
          </a:solidFill>
          <a:ln xmlns:a="http://schemas.openxmlformats.org/drawingml/2006/main" w="0">
            <a:solidFill>
              <a:srgbClr val="087F3A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9B81467-20B0-4DED-BCC1-2221B0100C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933700"/>
            <a:ext cx="45339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0B1F3A"/>
                </a:solidFill>
              </a:defRPr>
            </a:pPr>
            <a:r>
              <a:rPr sz="1500" b="0">
                <a:solidFill>
                  <a:srgbClr val="0B1F3A"/>
                </a:solidFill>
              </a:rPr>
              <a:t>O QR abre uma pagina propria do equipamento.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841EEC1-641D-460C-A411-C7722D8B13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360045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87F3A"/>
          </a:solidFill>
          <a:ln xmlns:a="http://schemas.openxmlformats.org/drawingml/2006/main" w="0">
            <a:solidFill>
              <a:srgbClr val="087F3A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24FFA81-338B-4E9B-96E2-1B8206E9B5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3505200"/>
            <a:ext cx="45339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0B1F3A"/>
                </a:solidFill>
              </a:defRPr>
            </a:pPr>
            <a:r>
              <a:rPr sz="1500" b="0">
                <a:solidFill>
                  <a:srgbClr val="0B1F3A"/>
                </a:solidFill>
              </a:rPr>
              <a:t>O montador pode rolar a lista, ampliar, baixar ou imprimir desenhos.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9881711-0E86-44C5-8C31-3526DE6C11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417195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87F3A"/>
          </a:solidFill>
          <a:ln xmlns:a="http://schemas.openxmlformats.org/drawingml/2006/main" w="0">
            <a:solidFill>
              <a:srgbClr val="087F3A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95C89DD-0EF2-466E-9F16-BD025F3D45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4076700"/>
            <a:ext cx="45339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0B1F3A"/>
                </a:solidFill>
              </a:defRPr>
            </a:pPr>
            <a:r>
              <a:rPr sz="1500" b="0">
                <a:solidFill>
                  <a:srgbClr val="0B1F3A"/>
                </a:solidFill>
              </a:rPr>
              <a:t>No futuro, o mesmo QR pode reunir detalhes de montagem e revisoes.</a:t>
            </a:r>
          </a:p>
        </p:txBody>
      </p:sp>
    </p:spTree>
    <p:extLst>
      <p:ext uri="{BB962C8B-B14F-4D97-AF65-F5344CB8AC3E}">
        <p14:creationId xmlns:p14="http://schemas.microsoft.com/office/powerpoint/2010/main" val="1489177090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2026-07-04T18:04:34.1860000Z</dcterms:created>
  <dcterms:modified xsi:type="dcterms:W3CDTF">2026-07-04T18:04:34.1860000Z</dcterms:modified>
</coreProperties>
</file>